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Corbel" panose="020B05030202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0VmHsV8+BNmK7GlXcn4hQFWA3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customschemas.google.com/relationships/presentationmetadata" Target="metadata" /><Relationship Id="rId3" Type="http://schemas.openxmlformats.org/officeDocument/2006/relationships/slide" Target="slides/slide2.xml" /><Relationship Id="rId21" Type="http://schemas.openxmlformats.org/officeDocument/2006/relationships/font" Target="fonts/font2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1.fntdata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4.fntdata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3.fntdata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ce07d83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7ce07d83f2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7ce07d83f2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ce07d83f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7ce07d83f2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7ce07d83f2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ce07d83f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7ce07d83f2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7ce07d83f2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ce07d83f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7ce07d83f2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7ce07d83f2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0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EDECE4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body" idx="1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>
            <a:spLocks noGrp="1"/>
          </p:cNvSpPr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body" idx="1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635"/>
              </a:buClr>
              <a:buSzPts val="5900"/>
              <a:buFont typeface="Corbel"/>
              <a:buNone/>
              <a:defRPr sz="5900" b="0">
                <a:solidFill>
                  <a:srgbClr val="4D463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B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B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C8B8A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897B5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897B5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3906981" y="1852122"/>
            <a:ext cx="2458230" cy="200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body" idx="2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3"/>
          </p:nvPr>
        </p:nvSpPr>
        <p:spPr>
          <a:xfrm>
            <a:off x="6491805" y="1852122"/>
            <a:ext cx="2458230" cy="200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4"/>
          </p:nvPr>
        </p:nvSpPr>
        <p:spPr>
          <a:xfrm>
            <a:off x="9076629" y="1852122"/>
            <a:ext cx="2458230" cy="200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5"/>
          </p:nvPr>
        </p:nvSpPr>
        <p:spPr>
          <a:xfrm>
            <a:off x="3887792" y="3971924"/>
            <a:ext cx="2477419" cy="8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body" idx="6"/>
          </p:nvPr>
        </p:nvSpPr>
        <p:spPr>
          <a:xfrm>
            <a:off x="6472616" y="3971925"/>
            <a:ext cx="2477419" cy="8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body" idx="7"/>
          </p:nvPr>
        </p:nvSpPr>
        <p:spPr>
          <a:xfrm>
            <a:off x="9070240" y="3971924"/>
            <a:ext cx="2458230" cy="8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>
            <a:spLocks noGrp="1"/>
          </p:cNvSpPr>
          <p:nvPr>
            <p:ph type="pic" idx="2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9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6F664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A99D7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A99D7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3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3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5.png" /><Relationship Id="rId4" Type="http://schemas.openxmlformats.org/officeDocument/2006/relationships/image" Target="../media/image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7.png" /><Relationship Id="rId4" Type="http://schemas.openxmlformats.org/officeDocument/2006/relationships/image" Target="../media/image3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9.gif" /><Relationship Id="rId4" Type="http://schemas.openxmlformats.org/officeDocument/2006/relationships/hyperlink" Target="https://www.mentimeter.com/s/17e60c05f3222714a3ec1e522cc00423/6947ced701c7/edit" TargetMode="Externa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9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9" name="Google Shape;99;p1" descr="Pla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orbel"/>
              <a:buNone/>
            </a:pPr>
            <a:r>
              <a:rPr lang="en-US" sz="4800"/>
              <a:t>Programming </a:t>
            </a:r>
            <a:endParaRPr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&amp; Languages </a:t>
            </a:r>
            <a:endParaRPr/>
          </a:p>
        </p:txBody>
      </p:sp>
      <p:sp>
        <p:nvSpPr>
          <p:cNvPr id="103" name="Google Shape;103;p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ce07d83f2_0_30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225" name="Google Shape;225;g7ce07d83f2_0_30"/>
          <p:cNvPicPr preferRelativeResize="0"/>
          <p:nvPr/>
        </p:nvPicPr>
        <p:blipFill rotWithShape="1">
          <a:blip r:embed="rId3">
            <a:alphaModFix/>
          </a:blip>
          <a:srcRect l="16858" t="10710" r="1542" b="7470"/>
          <a:stretch/>
        </p:blipFill>
        <p:spPr>
          <a:xfrm flipH="1">
            <a:off x="1" y="-18550"/>
            <a:ext cx="12270149" cy="6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7ce07d83f2_0_30"/>
          <p:cNvPicPr preferRelativeResize="0"/>
          <p:nvPr/>
        </p:nvPicPr>
        <p:blipFill rotWithShape="1">
          <a:blip r:embed="rId4">
            <a:alphaModFix/>
          </a:blip>
          <a:srcRect r="3688" b="1117"/>
          <a:stretch/>
        </p:blipFill>
        <p:spPr>
          <a:xfrm>
            <a:off x="6536634" y="600954"/>
            <a:ext cx="2311694" cy="5333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7ce07d83f2_0_30"/>
          <p:cNvSpPr txBox="1"/>
          <p:nvPr/>
        </p:nvSpPr>
        <p:spPr>
          <a:xfrm>
            <a:off x="6667074" y="2257602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Created by Guido Van Rossum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First appeared in 1990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Python has slowly grown to be one of the most popular programming languages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Has easier code readability and allows programmers to use less code.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Python supports all the major platforms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Python is a good language for GUI development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24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8" name="Google Shape;228;g7ce07d83f2_0_30"/>
          <p:cNvSpPr txBox="1"/>
          <p:nvPr/>
        </p:nvSpPr>
        <p:spPr>
          <a:xfrm>
            <a:off x="739489" y="1059646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*Here*</a:t>
            </a:r>
            <a:endParaRPr/>
          </a:p>
        </p:txBody>
      </p:sp>
      <p:sp>
        <p:nvSpPr>
          <p:cNvPr id="229" name="Google Shape;229;g7ce07d83f2_0_30"/>
          <p:cNvSpPr txBox="1">
            <a:spLocks noGrp="1"/>
          </p:cNvSpPr>
          <p:nvPr>
            <p:ph type="title"/>
          </p:nvPr>
        </p:nvSpPr>
        <p:spPr>
          <a:xfrm>
            <a:off x="6589950" y="600950"/>
            <a:ext cx="2947500" cy="132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</p:txBody>
      </p:sp>
      <p:pic>
        <p:nvPicPr>
          <p:cNvPr id="230" name="Google Shape;230;g7ce07d83f2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3150" y="728900"/>
            <a:ext cx="1684275" cy="1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7ce07d83f2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850" y="815210"/>
            <a:ext cx="4925550" cy="4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7ce07d83f2_0_30"/>
          <p:cNvSpPr txBox="1"/>
          <p:nvPr/>
        </p:nvSpPr>
        <p:spPr>
          <a:xfrm>
            <a:off x="11809975" y="5639700"/>
            <a:ext cx="566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3" name="Google Shape;233;g7ce07d83f2_0_30"/>
          <p:cNvSpPr txBox="1"/>
          <p:nvPr/>
        </p:nvSpPr>
        <p:spPr>
          <a:xfrm>
            <a:off x="10938150" y="5559175"/>
            <a:ext cx="1398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Dafydd Graves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ce07d83f2_0_45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240" name="Google Shape;240;g7ce07d83f2_0_45"/>
          <p:cNvPicPr preferRelativeResize="0"/>
          <p:nvPr/>
        </p:nvPicPr>
        <p:blipFill rotWithShape="1">
          <a:blip r:embed="rId3">
            <a:alphaModFix/>
          </a:blip>
          <a:srcRect l="16858" t="10710" r="1542" b="7470"/>
          <a:stretch/>
        </p:blipFill>
        <p:spPr>
          <a:xfrm flipH="1">
            <a:off x="1" y="-18550"/>
            <a:ext cx="12270149" cy="6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7ce07d83f2_0_45"/>
          <p:cNvPicPr preferRelativeResize="0"/>
          <p:nvPr/>
        </p:nvPicPr>
        <p:blipFill rotWithShape="1">
          <a:blip r:embed="rId4">
            <a:alphaModFix/>
          </a:blip>
          <a:srcRect r="3688" b="1117"/>
          <a:stretch/>
        </p:blipFill>
        <p:spPr>
          <a:xfrm>
            <a:off x="6536634" y="600954"/>
            <a:ext cx="2311694" cy="533353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7ce07d83f2_0_45"/>
          <p:cNvSpPr txBox="1"/>
          <p:nvPr/>
        </p:nvSpPr>
        <p:spPr>
          <a:xfrm>
            <a:off x="6686749" y="1712365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PHP was created by Rasmus Lerdorf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First appeared in 1995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PHP has a low learning curve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PHP is a scripting language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3" name="Google Shape;243;g7ce07d83f2_0_45"/>
          <p:cNvSpPr txBox="1"/>
          <p:nvPr/>
        </p:nvSpPr>
        <p:spPr>
          <a:xfrm>
            <a:off x="739489" y="1059646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*Here*</a:t>
            </a:r>
            <a:endParaRPr/>
          </a:p>
        </p:txBody>
      </p:sp>
      <p:sp>
        <p:nvSpPr>
          <p:cNvPr id="244" name="Google Shape;244;g7ce07d83f2_0_45"/>
          <p:cNvSpPr txBox="1">
            <a:spLocks noGrp="1"/>
          </p:cNvSpPr>
          <p:nvPr>
            <p:ph type="title"/>
          </p:nvPr>
        </p:nvSpPr>
        <p:spPr>
          <a:xfrm>
            <a:off x="6589950" y="600950"/>
            <a:ext cx="2947500" cy="132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PHP</a:t>
            </a:r>
            <a:endParaRPr/>
          </a:p>
        </p:txBody>
      </p:sp>
      <p:pic>
        <p:nvPicPr>
          <p:cNvPr id="245" name="Google Shape;245;g7ce07d83f2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414" y="728900"/>
            <a:ext cx="3429673" cy="183436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7ce07d83f2_0_45"/>
          <p:cNvSpPr txBox="1"/>
          <p:nvPr/>
        </p:nvSpPr>
        <p:spPr>
          <a:xfrm>
            <a:off x="10892525" y="600950"/>
            <a:ext cx="97842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callum evans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7" name="Google Shape;247;g7ce07d83f2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4825" y="3423050"/>
            <a:ext cx="19812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/>
          <p:nvPr/>
        </p:nvSpPr>
        <p:spPr>
          <a:xfrm>
            <a:off x="0" y="759254"/>
            <a:ext cx="56082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Evolution of computer languages</a:t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5562600" y="759254"/>
            <a:ext cx="56082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375" y="2589057"/>
            <a:ext cx="8039250" cy="31658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ce07d83f2_0_58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263" name="Google Shape;263;g7ce07d83f2_0_58"/>
          <p:cNvPicPr preferRelativeResize="0"/>
          <p:nvPr/>
        </p:nvPicPr>
        <p:blipFill rotWithShape="1">
          <a:blip r:embed="rId3">
            <a:alphaModFix/>
          </a:blip>
          <a:srcRect l="16858" t="10710" r="1542" b="7470"/>
          <a:stretch/>
        </p:blipFill>
        <p:spPr>
          <a:xfrm flipH="1">
            <a:off x="1" y="-18550"/>
            <a:ext cx="12270149" cy="6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7ce07d83f2_0_58"/>
          <p:cNvPicPr preferRelativeResize="0"/>
          <p:nvPr/>
        </p:nvPicPr>
        <p:blipFill rotWithShape="1">
          <a:blip r:embed="rId4">
            <a:alphaModFix/>
          </a:blip>
          <a:srcRect r="3688" b="1117"/>
          <a:stretch/>
        </p:blipFill>
        <p:spPr>
          <a:xfrm>
            <a:off x="6536634" y="600954"/>
            <a:ext cx="2311694" cy="533353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7ce07d83f2_0_58"/>
          <p:cNvSpPr txBox="1"/>
          <p:nvPr/>
        </p:nvSpPr>
        <p:spPr>
          <a:xfrm>
            <a:off x="6716249" y="2066715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Ruby is a scripting language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Appeared around 1995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Created by Yukihiro Matsumoto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Ruby was named after a birthstone of one of the creators colleagues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Designed simple like a Lisp language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rbel"/>
              <a:buChar char="●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Very similar to Python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24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6" name="Google Shape;266;g7ce07d83f2_0_58"/>
          <p:cNvSpPr txBox="1"/>
          <p:nvPr/>
        </p:nvSpPr>
        <p:spPr>
          <a:xfrm>
            <a:off x="739489" y="1059646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*Here*</a:t>
            </a:r>
            <a:endParaRPr/>
          </a:p>
        </p:txBody>
      </p:sp>
      <p:sp>
        <p:nvSpPr>
          <p:cNvPr id="267" name="Google Shape;267;g7ce07d83f2_0_58"/>
          <p:cNvSpPr txBox="1">
            <a:spLocks noGrp="1"/>
          </p:cNvSpPr>
          <p:nvPr>
            <p:ph type="title"/>
          </p:nvPr>
        </p:nvSpPr>
        <p:spPr>
          <a:xfrm>
            <a:off x="6589950" y="600950"/>
            <a:ext cx="2947500" cy="132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Ruby</a:t>
            </a:r>
            <a:endParaRPr/>
          </a:p>
        </p:txBody>
      </p:sp>
      <p:pic>
        <p:nvPicPr>
          <p:cNvPr id="268" name="Google Shape;268;g7ce07d83f2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1275" y="866625"/>
            <a:ext cx="2166398" cy="216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7ce07d83f2_0_58"/>
          <p:cNvSpPr txBox="1"/>
          <p:nvPr/>
        </p:nvSpPr>
        <p:spPr>
          <a:xfrm>
            <a:off x="10725150" y="5490000"/>
            <a:ext cx="1545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Dafydd Graves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0" name="Google Shape;270;g7ce07d83f2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2145" y="711309"/>
            <a:ext cx="1876850" cy="280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277" name="Google Shape;277;p15"/>
          <p:cNvPicPr preferRelativeResize="0"/>
          <p:nvPr/>
        </p:nvPicPr>
        <p:blipFill rotWithShape="1">
          <a:blip r:embed="rId3">
            <a:alphaModFix/>
          </a:blip>
          <a:srcRect l="16859" t="10712" r="1538" b="7464"/>
          <a:stretch/>
        </p:blipFill>
        <p:spPr>
          <a:xfrm flipH="1">
            <a:off x="0" y="0"/>
            <a:ext cx="12350364" cy="687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5"/>
          <p:cNvPicPr preferRelativeResize="0"/>
          <p:nvPr/>
        </p:nvPicPr>
        <p:blipFill rotWithShape="1">
          <a:blip r:embed="rId4">
            <a:alphaModFix/>
          </a:blip>
          <a:srcRect t="1" r="3684" b="1115"/>
          <a:stretch/>
        </p:blipFill>
        <p:spPr>
          <a:xfrm>
            <a:off x="6907399" y="590530"/>
            <a:ext cx="3579445" cy="533353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 txBox="1"/>
          <p:nvPr/>
        </p:nvSpPr>
        <p:spPr>
          <a:xfrm>
            <a:off x="7193037" y="2139562"/>
            <a:ext cx="4998963" cy="364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 processors format the appearance of the text</a:t>
            </a:r>
            <a:endParaRPr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 editors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Format the spacing between words for legibility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Ideal for structured languages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Text is the same font size</a:t>
            </a:r>
            <a:endParaRPr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DOS – Edit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Windows – Notepad, Wordpad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Unix / Linux – ed, vi, emacs</a:t>
            </a:r>
            <a:endParaRPr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IDEs</a:t>
            </a:r>
            <a:endParaRPr/>
          </a:p>
          <a:p>
            <a:pPr marL="685800" marR="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60"/>
              <a:buFont typeface="Arial"/>
              <a:buChar char="•"/>
            </a:pPr>
            <a:r>
              <a:rPr lang="en-US" sz="176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Visual C++, Symantec Visual Cafe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20"/>
              <a:buFont typeface="Corbel"/>
              <a:buNone/>
            </a:pPr>
            <a:endParaRPr sz="132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7163177" y="738349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 Text Editors</a:t>
            </a:r>
            <a:endParaRPr/>
          </a:p>
        </p:txBody>
      </p:sp>
      <p:pic>
        <p:nvPicPr>
          <p:cNvPr id="281" name="Google Shape;2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00" y="1711250"/>
            <a:ext cx="61912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/>
          <p:nvPr/>
        </p:nvSpPr>
        <p:spPr>
          <a:xfrm>
            <a:off x="-15400" y="763529"/>
            <a:ext cx="56082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000"/>
              <a:t>Compiler</a:t>
            </a:r>
            <a:endParaRPr sz="3000"/>
          </a:p>
        </p:txBody>
      </p:sp>
      <p:sp>
        <p:nvSpPr>
          <p:cNvPr id="289" name="Google Shape;289;p16"/>
          <p:cNvSpPr txBox="1"/>
          <p:nvPr/>
        </p:nvSpPr>
        <p:spPr>
          <a:xfrm>
            <a:off x="177443" y="2379306"/>
            <a:ext cx="4998963" cy="311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What is a compiler?</a:t>
            </a:r>
            <a:endParaRPr sz="24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 </a:t>
            </a:r>
            <a:r>
              <a:rPr lang="en-US" sz="1800" b="1">
                <a:solidFill>
                  <a:srgbClr val="FFFFFF"/>
                </a:solidFill>
              </a:rPr>
              <a:t>compiler</a:t>
            </a:r>
            <a:r>
              <a:rPr lang="en-US" sz="1800">
                <a:solidFill>
                  <a:srgbClr val="FFFFFF"/>
                </a:solidFill>
              </a:rPr>
              <a:t> is a computer </a:t>
            </a:r>
            <a:r>
              <a:rPr lang="en-US" sz="1800" b="1">
                <a:solidFill>
                  <a:srgbClr val="FFFFFF"/>
                </a:solidFill>
              </a:rPr>
              <a:t>program</a:t>
            </a:r>
            <a:r>
              <a:rPr lang="en-US" sz="1800">
                <a:solidFill>
                  <a:srgbClr val="FFFFFF"/>
                </a:solidFill>
              </a:rPr>
              <a:t> that translates computer code written in one </a:t>
            </a:r>
            <a:r>
              <a:rPr lang="en-US" sz="1800" b="1">
                <a:solidFill>
                  <a:srgbClr val="FFFFFF"/>
                </a:solidFill>
              </a:rPr>
              <a:t>programming</a:t>
            </a:r>
            <a:r>
              <a:rPr lang="en-US" sz="1800">
                <a:solidFill>
                  <a:srgbClr val="FFFFFF"/>
                </a:solidFill>
              </a:rPr>
              <a:t> language (the source language) into another language</a:t>
            </a:r>
            <a:endParaRPr sz="1800"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2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0" name="Google Shape;2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800" y="1644675"/>
            <a:ext cx="6215426" cy="34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 l="16859" t="10712" r="1538" b="7464"/>
          <a:stretch/>
        </p:blipFill>
        <p:spPr>
          <a:xfrm flipH="1">
            <a:off x="1" y="-18550"/>
            <a:ext cx="12270149" cy="6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7"/>
          <p:cNvPicPr preferRelativeResize="0"/>
          <p:nvPr/>
        </p:nvPicPr>
        <p:blipFill rotWithShape="1">
          <a:blip r:embed="rId4">
            <a:alphaModFix/>
          </a:blip>
          <a:srcRect t="1" r="3684" b="1115"/>
          <a:stretch/>
        </p:blipFill>
        <p:spPr>
          <a:xfrm>
            <a:off x="6024117" y="593378"/>
            <a:ext cx="2894317" cy="533353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7"/>
          <p:cNvSpPr txBox="1"/>
          <p:nvPr/>
        </p:nvSpPr>
        <p:spPr>
          <a:xfrm>
            <a:off x="7193037" y="2675776"/>
            <a:ext cx="4998963" cy="311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24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6167884" y="552388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 Language Categories</a:t>
            </a:r>
            <a:endParaRPr sz="36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1" name="Google Shape;301;p17"/>
          <p:cNvSpPr/>
          <p:nvPr/>
        </p:nvSpPr>
        <p:spPr>
          <a:xfrm>
            <a:off x="6167884" y="1796324"/>
            <a:ext cx="6866775" cy="397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Language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Binary coded instructions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Assembly Language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Symbolic coded instructions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Procedural Languages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procedural statements or arithmetic notation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Four-generation Languages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Natural language and nonprocedural statements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Object-oriented Languages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Combination of objects and procedures</a:t>
            </a:r>
            <a:endParaRPr/>
          </a:p>
        </p:txBody>
      </p:sp>
      <p:sp>
        <p:nvSpPr>
          <p:cNvPr id="302" name="Google Shape;302;p17"/>
          <p:cNvSpPr txBox="1"/>
          <p:nvPr/>
        </p:nvSpPr>
        <p:spPr>
          <a:xfrm>
            <a:off x="0" y="0"/>
            <a:ext cx="12270300" cy="24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55555"/>
                </a:solidFill>
                <a:highlight>
                  <a:srgbClr val="ECECEC"/>
                </a:highlight>
              </a:rPr>
              <a:t>Structured Query Language</a:t>
            </a: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55555"/>
                </a:solidFill>
                <a:highlight>
                  <a:srgbClr val="ECECEC"/>
                </a:highlight>
              </a:rPr>
              <a:t>database</a:t>
            </a: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7772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55555"/>
                </a:solidFill>
                <a:highlight>
                  <a:srgbClr val="ECECEC"/>
                </a:highlight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7772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7772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7772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7772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7772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7772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  <a:p>
            <a:pPr marL="7772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55555"/>
                </a:solidFill>
                <a:highlight>
                  <a:srgbClr val="ECECEC"/>
                </a:highlight>
              </a:rPr>
              <a:t>management language for                       relational databases</a:t>
            </a:r>
            <a:endParaRPr sz="1000">
              <a:solidFill>
                <a:srgbClr val="555555"/>
              </a:solidFill>
              <a:highlight>
                <a:srgbClr val="ECECEC"/>
              </a:highlight>
            </a:endParaRPr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597" y="1205963"/>
            <a:ext cx="5484875" cy="41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10" name="Google Shape;310;p18" descr="Work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8"/>
          <p:cNvSpPr/>
          <p:nvPr/>
        </p:nvSpPr>
        <p:spPr>
          <a:xfrm>
            <a:off x="0" y="762000"/>
            <a:ext cx="7492500" cy="5334000"/>
          </a:xfrm>
          <a:prstGeom prst="rect">
            <a:avLst/>
          </a:prstGeom>
          <a:solidFill>
            <a:schemeClr val="accent1">
              <a:alpha val="909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ctrTitle"/>
          </p:nvPr>
        </p:nvSpPr>
        <p:spPr>
          <a:xfrm>
            <a:off x="88648" y="987898"/>
            <a:ext cx="7315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/>
              <a:t>Thank you...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 sz="3000"/>
              <a:t>Now let the games begin</a:t>
            </a:r>
            <a:endParaRPr sz="3000"/>
          </a:p>
        </p:txBody>
      </p:sp>
      <p:sp>
        <p:nvSpPr>
          <p:cNvPr id="313" name="Google Shape;313;p18"/>
          <p:cNvSpPr/>
          <p:nvPr/>
        </p:nvSpPr>
        <p:spPr>
          <a:xfrm>
            <a:off x="7621925" y="762000"/>
            <a:ext cx="4573500" cy="5334000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8"/>
          <p:cNvSpPr txBox="1"/>
          <p:nvPr/>
        </p:nvSpPr>
        <p:spPr>
          <a:xfrm>
            <a:off x="9317025" y="6507275"/>
            <a:ext cx="2406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https://www.mentimeter.com/s/17e60c05f3222714a3ec1e522cc00423/6947ced701c7/edit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15" name="Google Shape;315;p18" descr="Image result for saw on bike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5150" y="1621925"/>
            <a:ext cx="4309200" cy="33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0" y="759250"/>
            <a:ext cx="5176500" cy="53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37848" y="1180612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88793" y="2366706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5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Code is a set of step by step instructions that a computer uses to complete a task 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5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5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While you are coding you need to write in a specific language that the computer will read.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5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35"/>
              <a:buFont typeface="Corbe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You also need to remember that a computer only does what you tell it to, and depending on how efficiently your code is.. Is how the computer will run the code (fast, slow or efficient i.e.) </a:t>
            </a: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20"/>
              <a:buFont typeface="Corbel"/>
              <a:buNone/>
            </a:pPr>
            <a:endParaRPr sz="222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l="23350" r="-23350"/>
          <a:stretch/>
        </p:blipFill>
        <p:spPr>
          <a:xfrm>
            <a:off x="5736550" y="945750"/>
            <a:ext cx="7441650" cy="49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0" y="133150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Scott Said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t="1" r="3684" b="1115"/>
          <a:stretch/>
        </p:blipFill>
        <p:spPr>
          <a:xfrm>
            <a:off x="0" y="561525"/>
            <a:ext cx="12192000" cy="55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440350" y="1413350"/>
            <a:ext cx="5198100" cy="3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Computer programming is the process of designing and building an executable computer program.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Ada Lovelace, a mathematician, is commonly called the first computer programmer after creating a machine algorithm for Charles Babbage’s general purpose computer “The Analytical Engine”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440358" y="561524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Programming?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5728375" y="750275"/>
            <a:ext cx="5657700" cy="4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Programming is the process of writing computer programs to make a computer perform certain tasks.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An early proposal for a high-level </a:t>
            </a: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programming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language was Plankalkül, developed by Konrad Zuse for his Z1 computer between 1943 and 1945 but not implemented at the time. The first functioning </a:t>
            </a:r>
            <a:r>
              <a:rPr lang="en-US"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programming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languages designed to communicate instructions to a computer were written in the early 1950s.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25" y="4129600"/>
            <a:ext cx="5713650" cy="18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10034625" y="5509000"/>
            <a:ext cx="20574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Courtney Pearce</a:t>
            </a:r>
            <a:endParaRPr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ce07d83f2_0_90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132" name="Google Shape;132;g7ce07d83f2_0_90"/>
          <p:cNvPicPr preferRelativeResize="0"/>
          <p:nvPr/>
        </p:nvPicPr>
        <p:blipFill rotWithShape="1">
          <a:blip r:embed="rId3">
            <a:alphaModFix/>
          </a:blip>
          <a:srcRect r="3688" b="1117"/>
          <a:stretch/>
        </p:blipFill>
        <p:spPr>
          <a:xfrm>
            <a:off x="0" y="561525"/>
            <a:ext cx="12192000" cy="55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7ce07d83f2_0_90"/>
          <p:cNvSpPr txBox="1"/>
          <p:nvPr/>
        </p:nvSpPr>
        <p:spPr>
          <a:xfrm>
            <a:off x="440350" y="1489550"/>
            <a:ext cx="5198100" cy="3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4" name="Google Shape;134;g7ce07d83f2_0_90"/>
          <p:cNvSpPr txBox="1"/>
          <p:nvPr/>
        </p:nvSpPr>
        <p:spPr>
          <a:xfrm>
            <a:off x="440358" y="561524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Confusion ?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5" name="Google Shape;135;g7ce07d83f2_0_90"/>
          <p:cNvSpPr txBox="1"/>
          <p:nvPr/>
        </p:nvSpPr>
        <p:spPr>
          <a:xfrm>
            <a:off x="7802575" y="1232700"/>
            <a:ext cx="3699600" cy="43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Markup Language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HTML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XML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XHTML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6" name="Google Shape;136;g7ce07d83f2_0_90"/>
          <p:cNvSpPr txBox="1"/>
          <p:nvPr/>
        </p:nvSpPr>
        <p:spPr>
          <a:xfrm>
            <a:off x="3989725" y="1232700"/>
            <a:ext cx="3699600" cy="43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Scripting Language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JavaScript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Php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Perl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VBScript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7" name="Google Shape;137;g7ce07d83f2_0_90"/>
          <p:cNvSpPr txBox="1"/>
          <p:nvPr/>
        </p:nvSpPr>
        <p:spPr>
          <a:xfrm>
            <a:off x="176875" y="1232700"/>
            <a:ext cx="3699600" cy="43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Programming Language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C++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C#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Java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8" name="Google Shape;138;g7ce07d83f2_0_90"/>
          <p:cNvSpPr txBox="1"/>
          <p:nvPr/>
        </p:nvSpPr>
        <p:spPr>
          <a:xfrm>
            <a:off x="10746000" y="5729700"/>
            <a:ext cx="1323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Dafydd Graves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g7ce07d83f2_0_90"/>
          <p:cNvSpPr txBox="1"/>
          <p:nvPr/>
        </p:nvSpPr>
        <p:spPr>
          <a:xfrm>
            <a:off x="192450" y="157225"/>
            <a:ext cx="1463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6" name="Google Shape;146;p4" descr="multiple people looking at blueprints&#10;"/>
          <p:cNvPicPr preferRelativeResize="0"/>
          <p:nvPr/>
        </p:nvPicPr>
        <p:blipFill rotWithShape="1">
          <a:blip r:embed="rId3">
            <a:alphaModFix/>
          </a:blip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Steps of programming</a:t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lt1">
              <a:alpha val="8588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4"/>
          <p:cNvGrpSpPr/>
          <p:nvPr/>
        </p:nvGrpSpPr>
        <p:grpSpPr>
          <a:xfrm>
            <a:off x="4049415" y="2207024"/>
            <a:ext cx="7160625" cy="2430000"/>
            <a:chOff x="77287" y="1235969"/>
            <a:chExt cx="7160625" cy="2430000"/>
          </a:xfrm>
        </p:grpSpPr>
        <p:sp>
          <p:nvSpPr>
            <p:cNvPr id="152" name="Google Shape;152;p4"/>
            <p:cNvSpPr/>
            <p:nvPr/>
          </p:nvSpPr>
          <p:spPr>
            <a:xfrm>
              <a:off x="494099" y="1235969"/>
              <a:ext cx="1303875" cy="1303875"/>
            </a:xfrm>
            <a:prstGeom prst="ellipse">
              <a:avLst/>
            </a:prstGeom>
            <a:solidFill>
              <a:srgbClr val="665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71974" y="1513844"/>
              <a:ext cx="748125" cy="7481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77287" y="2945969"/>
              <a:ext cx="21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77287" y="2945969"/>
              <a:ext cx="21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orbel"/>
                <a:buNone/>
              </a:pPr>
              <a:r>
                <a:rPr lang="en-US" sz="3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SOLUTION</a:t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3005662" y="1235969"/>
              <a:ext cx="1303875" cy="1303875"/>
            </a:xfrm>
            <a:prstGeom prst="ellipse">
              <a:avLst/>
            </a:prstGeom>
            <a:solidFill>
              <a:srgbClr val="665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3283537" y="1513844"/>
              <a:ext cx="748125" cy="74812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2588849" y="2945969"/>
              <a:ext cx="21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2588849" y="2945969"/>
              <a:ext cx="21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orbel"/>
                <a:buNone/>
              </a:pPr>
              <a:r>
                <a:rPr lang="en-US" sz="3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STRUCTURE</a:t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517225" y="1235969"/>
              <a:ext cx="1303875" cy="1303875"/>
            </a:xfrm>
            <a:prstGeom prst="ellipse">
              <a:avLst/>
            </a:prstGeom>
            <a:solidFill>
              <a:srgbClr val="665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795100" y="1513844"/>
              <a:ext cx="748125" cy="74812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5100412" y="2945969"/>
              <a:ext cx="21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5100412" y="2945969"/>
              <a:ext cx="213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orbel"/>
                <a:buNone/>
              </a:pPr>
              <a:r>
                <a:rPr lang="en-US" sz="31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BUILD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3">
            <a:alphaModFix/>
          </a:blip>
          <a:srcRect l="16859" t="10712" r="1538" b="7464"/>
          <a:stretch/>
        </p:blipFill>
        <p:spPr>
          <a:xfrm flipH="1">
            <a:off x="0" y="-67750"/>
            <a:ext cx="12319325" cy="69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4">
            <a:alphaModFix/>
          </a:blip>
          <a:srcRect t="1" r="3684" b="1115"/>
          <a:stretch/>
        </p:blipFill>
        <p:spPr>
          <a:xfrm>
            <a:off x="6573909" y="571329"/>
            <a:ext cx="2311694" cy="533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/>
          <p:nvPr/>
        </p:nvSpPr>
        <p:spPr>
          <a:xfrm>
            <a:off x="6447350" y="1922075"/>
            <a:ext cx="4998900" cy="2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Bjarne Stroustrup created and developed c++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Development started in 1982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C++ was created from a modification of the C programming language called ‘C with classes’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rbel"/>
              <a:buChar char="●"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standardised in 1997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6522713" y="484839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C++ 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688489" y="1059646"/>
            <a:ext cx="4998963" cy="311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*Here*</a:t>
            </a:r>
            <a:endParaRPr/>
          </a:p>
        </p:txBody>
      </p:sp>
      <p:pic>
        <p:nvPicPr>
          <p:cNvPr id="175" name="Google Shape;17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8500" y="661800"/>
            <a:ext cx="2223500" cy="16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9522" y="929274"/>
            <a:ext cx="2767107" cy="31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3">
            <a:alphaModFix/>
          </a:blip>
          <a:srcRect l="16859" t="10712" r="1538" b="7464"/>
          <a:stretch/>
        </p:blipFill>
        <p:spPr>
          <a:xfrm flipH="1">
            <a:off x="1" y="-18550"/>
            <a:ext cx="12270149" cy="6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4">
            <a:alphaModFix/>
          </a:blip>
          <a:srcRect t="1" r="3684" b="1115"/>
          <a:stretch/>
        </p:blipFill>
        <p:spPr>
          <a:xfrm>
            <a:off x="6536634" y="600954"/>
            <a:ext cx="2311694" cy="5333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 txBox="1"/>
          <p:nvPr/>
        </p:nvSpPr>
        <p:spPr>
          <a:xfrm>
            <a:off x="6686749" y="811227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2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C# is a modern object-oriented programming language which was developed in 2000 by Anders Hejlsberg</a:t>
            </a:r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6532038" y="503464"/>
            <a:ext cx="4998963" cy="125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C# </a:t>
            </a:r>
            <a:endParaRPr/>
          </a:p>
        </p:txBody>
      </p:sp>
      <p:sp>
        <p:nvSpPr>
          <p:cNvPr id="187" name="Google Shape;187;p10"/>
          <p:cNvSpPr txBox="1"/>
          <p:nvPr/>
        </p:nvSpPr>
        <p:spPr>
          <a:xfrm>
            <a:off x="739489" y="1059646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*Here*</a:t>
            </a:r>
            <a:endParaRPr/>
          </a:p>
        </p:txBody>
      </p:sp>
      <p:pic>
        <p:nvPicPr>
          <p:cNvPr id="188" name="Google Shape;18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1501" y="3010725"/>
            <a:ext cx="1976726" cy="276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396" y="463200"/>
            <a:ext cx="4776801" cy="38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 txBox="1">
            <a:spLocks noGrp="1"/>
          </p:cNvSpPr>
          <p:nvPr>
            <p:ph type="title"/>
          </p:nvPr>
        </p:nvSpPr>
        <p:spPr>
          <a:xfrm>
            <a:off x="8800202" y="811221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/>
              <a:t>What is coding?</a:t>
            </a:r>
            <a:endParaRPr/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3">
            <a:alphaModFix/>
          </a:blip>
          <a:srcRect r="3688" b="1117"/>
          <a:stretch/>
        </p:blipFill>
        <p:spPr>
          <a:xfrm>
            <a:off x="0" y="455123"/>
            <a:ext cx="5377276" cy="563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 txBox="1"/>
          <p:nvPr/>
        </p:nvSpPr>
        <p:spPr>
          <a:xfrm>
            <a:off x="7081268" y="2896467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*Explain what programming is and where it came from*</a:t>
            </a:r>
            <a:endParaRPr/>
          </a:p>
        </p:txBody>
      </p:sp>
      <p:pic>
        <p:nvPicPr>
          <p:cNvPr id="198" name="Google Shape;198;p11"/>
          <p:cNvPicPr preferRelativeResize="0"/>
          <p:nvPr/>
        </p:nvPicPr>
        <p:blipFill rotWithShape="1">
          <a:blip r:embed="rId3">
            <a:alphaModFix/>
          </a:blip>
          <a:srcRect r="3688" b="1117"/>
          <a:stretch/>
        </p:blipFill>
        <p:spPr>
          <a:xfrm>
            <a:off x="7025225" y="499750"/>
            <a:ext cx="5205851" cy="5554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 txBox="1"/>
          <p:nvPr/>
        </p:nvSpPr>
        <p:spPr>
          <a:xfrm>
            <a:off x="447681" y="1772098"/>
            <a:ext cx="49989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>
                <a:solidFill>
                  <a:srgbClr val="1A1A1A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C++ compiles into machine code</a:t>
            </a: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>
                <a:solidFill>
                  <a:srgbClr val="1A1A1A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C++ requires you to handle memory manually</a:t>
            </a: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>
                <a:solidFill>
                  <a:srgbClr val="1A1A1A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C++ can use pointers anywhere.</a:t>
            </a: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>
                <a:solidFill>
                  <a:srgbClr val="1A1A1A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C++ can be used on any platform</a:t>
            </a: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r>
              <a:rPr lang="en-US" sz="1200">
                <a:solidFill>
                  <a:srgbClr val="1A1A1A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C++ can create stand-alone and console applications. C# can create a console, Windows, ASP.NET, and mobile applications, but cannot create stand-alone apps.</a:t>
            </a: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>
              <a:solidFill>
                <a:srgbClr val="222222"/>
              </a:solidFill>
              <a:highlight>
                <a:srgbClr val="897B5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rbel"/>
              <a:buNone/>
            </a:pPr>
            <a:endParaRPr>
              <a:solidFill>
                <a:srgbClr val="222222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542575" y="1016175"/>
            <a:ext cx="42420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C++     		                 		                       	</a:t>
            </a:r>
            <a:endParaRPr/>
          </a:p>
        </p:txBody>
      </p:sp>
      <p:sp>
        <p:nvSpPr>
          <p:cNvPr id="201" name="Google Shape;201;p11"/>
          <p:cNvSpPr txBox="1"/>
          <p:nvPr/>
        </p:nvSpPr>
        <p:spPr>
          <a:xfrm>
            <a:off x="7081275" y="1855825"/>
            <a:ext cx="4464300" cy="3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C# compiles to CLR, which is interpreted by ASP.NET</a:t>
            </a: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C# runs in a virtual machine which can automatically handle memory management</a:t>
            </a: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c# does bit use pointers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C# is standardized but is rarely used outside of Windows environments.</a:t>
            </a:r>
            <a:endParaRPr sz="1200"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r>
              <a:rPr lang="en-US" sz="1200">
                <a:solidFill>
                  <a:srgbClr val="1A1A1A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C# can create a console, Windows, ASP.NET, and mobile applications, but cannot create stand-alone apps.</a:t>
            </a:r>
            <a:endParaRPr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A1A1A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7025225" y="739375"/>
            <a:ext cx="36774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chemeClr val="accent1"/>
              </a:highlight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highlight>
                  <a:schemeClr val="accent1"/>
                </a:highlight>
                <a:latin typeface="Corbel"/>
                <a:ea typeface="Corbel"/>
                <a:cs typeface="Corbel"/>
                <a:sym typeface="Corbel"/>
              </a:rPr>
              <a:t>C#</a:t>
            </a:r>
            <a:endParaRPr sz="3600">
              <a:solidFill>
                <a:srgbClr val="FFFFFF"/>
              </a:solidFill>
              <a:highlight>
                <a:schemeClr val="accent1"/>
              </a:highlight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54225" y="499750"/>
            <a:ext cx="1816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Peng Zhang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 l="16858" t="10710" r="1542" b="7470"/>
          <a:stretch/>
        </p:blipFill>
        <p:spPr>
          <a:xfrm flipH="1">
            <a:off x="1" y="-18550"/>
            <a:ext cx="12270149" cy="6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 rotWithShape="1">
          <a:blip r:embed="rId4">
            <a:alphaModFix/>
          </a:blip>
          <a:srcRect r="3688" b="1117"/>
          <a:stretch/>
        </p:blipFill>
        <p:spPr>
          <a:xfrm>
            <a:off x="4832773" y="600950"/>
            <a:ext cx="4015550" cy="53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 txBox="1"/>
          <p:nvPr/>
        </p:nvSpPr>
        <p:spPr>
          <a:xfrm>
            <a:off x="4866450" y="842749"/>
            <a:ext cx="5968800" cy="3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Java began development in 1991 and was then released in 1995 by James Gosling.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Developed by Sun Microsystems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Java was originally called Oak but it had to be changed because ‘oak’ was already registered for another computer company</a:t>
            </a:r>
            <a:endParaRPr/>
          </a:p>
        </p:txBody>
      </p:sp>
      <p:sp>
        <p:nvSpPr>
          <p:cNvPr id="212" name="Google Shape;212;p5"/>
          <p:cNvSpPr txBox="1"/>
          <p:nvPr/>
        </p:nvSpPr>
        <p:spPr>
          <a:xfrm>
            <a:off x="4866438" y="566564"/>
            <a:ext cx="49989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Java </a:t>
            </a:r>
            <a:endParaRPr/>
          </a:p>
        </p:txBody>
      </p:sp>
      <p:pic>
        <p:nvPicPr>
          <p:cNvPr id="213" name="Google Shape;213;p5"/>
          <p:cNvPicPr preferRelativeResize="0"/>
          <p:nvPr/>
        </p:nvPicPr>
        <p:blipFill rotWithShape="1">
          <a:blip r:embed="rId5">
            <a:alphaModFix/>
          </a:blip>
          <a:srcRect l="-100000" t="-100000" r="100000" b="100000"/>
          <a:stretch/>
        </p:blipFill>
        <p:spPr>
          <a:xfrm>
            <a:off x="4694250" y="3802275"/>
            <a:ext cx="685556" cy="12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2725" y="4309125"/>
            <a:ext cx="1934125" cy="15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475" y="1263258"/>
            <a:ext cx="1934125" cy="354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777" y="4028900"/>
            <a:ext cx="1219576" cy="18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5375" y="4277475"/>
            <a:ext cx="2319400" cy="157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"/>
          <p:cNvSpPr txBox="1"/>
          <p:nvPr/>
        </p:nvSpPr>
        <p:spPr>
          <a:xfrm>
            <a:off x="10835250" y="623563"/>
            <a:ext cx="1473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Callum Evans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Frame</vt:lpstr>
      <vt:lpstr>Programming </vt:lpstr>
      <vt:lpstr>What is coding?</vt:lpstr>
      <vt:lpstr>What is coding?</vt:lpstr>
      <vt:lpstr>What is coding?</vt:lpstr>
      <vt:lpstr>Steps of programming</vt:lpstr>
      <vt:lpstr>What is coding?</vt:lpstr>
      <vt:lpstr>What is coding?</vt:lpstr>
      <vt:lpstr>What is coding?</vt:lpstr>
      <vt:lpstr>PowerPoint Presentation</vt:lpstr>
      <vt:lpstr>What is coding?</vt:lpstr>
      <vt:lpstr>What is coding?</vt:lpstr>
      <vt:lpstr>Evolution of computer languages</vt:lpstr>
      <vt:lpstr>What is coding?</vt:lpstr>
      <vt:lpstr>What is coding?</vt:lpstr>
      <vt:lpstr>Compiler</vt:lpstr>
      <vt:lpstr>What is coding?</vt:lpstr>
      <vt:lpstr>Thank you...  Now let the games begin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</dc:title>
  <cp:lastModifiedBy>Evans C (FCES)</cp:lastModifiedBy>
  <cp:revision>1</cp:revision>
  <dcterms:created xsi:type="dcterms:W3CDTF">2020-01-20T12:55:49Z</dcterms:created>
  <dcterms:modified xsi:type="dcterms:W3CDTF">2020-01-27T11:04:31Z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